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0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73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60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03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46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FF"/>
    <a:srgbClr val="0033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9" autoAdjust="0"/>
    <p:restoredTop sz="86331" autoAdjust="0"/>
  </p:normalViewPr>
  <p:slideViewPr>
    <p:cSldViewPr>
      <p:cViewPr varScale="1">
        <p:scale>
          <a:sx n="61" d="100"/>
          <a:sy n="61" d="100"/>
        </p:scale>
        <p:origin x="1584" y="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1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7" indent="0">
              <a:buNone/>
              <a:defRPr sz="2000"/>
            </a:lvl6pPr>
            <a:lvl7pPr marL="2742860" indent="0">
              <a:buNone/>
              <a:defRPr sz="2000"/>
            </a:lvl7pPr>
            <a:lvl8pPr marL="3200003" indent="0">
              <a:buNone/>
              <a:defRPr sz="2000"/>
            </a:lvl8pPr>
            <a:lvl9pPr marL="365714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8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4" algn="l" defTabSz="91428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1" indent="-228572" algn="l" defTabSz="91428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5" indent="-228572" algn="l" defTabSz="91428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9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1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5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8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3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6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54898" y="200472"/>
            <a:ext cx="6846510" cy="279139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ts val="5300"/>
              </a:lnSpc>
            </a:pPr>
            <a:r>
              <a:rPr lang="ja-JP" altLang="en-US" sz="2800" dirty="0" smtClean="0">
                <a:solidFill>
                  <a:srgbClr val="0000CC"/>
                </a:solidFill>
                <a:latin typeface="ＤＦ特太ゴシック体" pitchFamily="49" charset="-128"/>
                <a:ea typeface="ＤＦ特太ゴシック体" pitchFamily="49" charset="-128"/>
              </a:rPr>
              <a:t>　　 </a:t>
            </a:r>
            <a:endParaRPr lang="en-US" altLang="ja-JP" sz="2800" dirty="0" smtClean="0">
              <a:latin typeface="ＤＦ特太ゴシック体" pitchFamily="49" charset="-128"/>
              <a:ea typeface="ＤＦ特太ゴシック体" pitchFamily="49" charset="-128"/>
            </a:endParaRPr>
          </a:p>
          <a:p>
            <a:pPr>
              <a:lnSpc>
                <a:spcPts val="5300"/>
              </a:lnSpc>
            </a:pPr>
            <a:r>
              <a:rPr lang="ja-JP" altLang="en-US" sz="2800" dirty="0" smtClean="0">
                <a:solidFill>
                  <a:srgbClr val="0000CC"/>
                </a:solidFill>
                <a:latin typeface="ＤＦ特太ゴシック体" pitchFamily="49" charset="-128"/>
                <a:ea typeface="ＤＦ特太ゴシック体" pitchFamily="49" charset="-128"/>
              </a:rPr>
              <a:t>　　 　</a:t>
            </a:r>
            <a:r>
              <a:rPr lang="ja-JP" altLang="en-US" sz="3200" dirty="0" smtClean="0">
                <a:solidFill>
                  <a:srgbClr val="0000CC"/>
                </a:solidFill>
                <a:latin typeface="ＤＦ特太ゴシック体" pitchFamily="49" charset="-128"/>
                <a:ea typeface="ＤＦ特太ゴシック体" pitchFamily="49" charset="-128"/>
              </a:rPr>
              <a:t>プレミアム付商品券</a:t>
            </a:r>
            <a:r>
              <a:rPr lang="ja-JP" altLang="en-US" sz="3200" dirty="0">
                <a:latin typeface="ＤＦ特太ゴシック体" pitchFamily="49" charset="-128"/>
                <a:ea typeface="ＤＦ特太ゴシック体" pitchFamily="49" charset="-128"/>
              </a:rPr>
              <a:t>の</a:t>
            </a:r>
            <a:endParaRPr lang="en-US" altLang="ja-JP" sz="3200" dirty="0" smtClean="0">
              <a:latin typeface="ＤＦ特太ゴシック体" pitchFamily="49" charset="-128"/>
              <a:ea typeface="ＤＦ特太ゴシック体" pitchFamily="49" charset="-128"/>
            </a:endParaRPr>
          </a:p>
          <a:p>
            <a:pPr>
              <a:lnSpc>
                <a:spcPts val="5300"/>
              </a:lnSpc>
            </a:pPr>
            <a:r>
              <a:rPr lang="ja-JP" altLang="en-US" sz="3200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“特殊詐欺”</a:t>
            </a:r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や</a:t>
            </a:r>
            <a:r>
              <a:rPr lang="ja-JP" altLang="en-US" sz="3200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“</a:t>
            </a:r>
            <a:r>
              <a:rPr lang="ja-JP" altLang="en-US" sz="3200" dirty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個人情報の詐取”</a:t>
            </a:r>
            <a:endParaRPr lang="en-US" altLang="ja-JP" sz="3200" dirty="0" smtClean="0">
              <a:latin typeface="ＤＦ特太ゴシック体" pitchFamily="49" charset="-128"/>
              <a:ea typeface="ＤＦ特太ゴシック体" pitchFamily="49" charset="-128"/>
            </a:endParaRPr>
          </a:p>
          <a:p>
            <a:pPr>
              <a:lnSpc>
                <a:spcPts val="5300"/>
              </a:lnSpc>
            </a:pPr>
            <a:r>
              <a:rPr lang="ja-JP" altLang="en-US" sz="2800" dirty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　</a:t>
            </a:r>
            <a:r>
              <a:rPr lang="ja-JP" altLang="en-US" sz="2800" dirty="0" smtClean="0">
                <a:latin typeface="ＤＦ特太ゴシック体" pitchFamily="49" charset="-128"/>
                <a:ea typeface="ＤＦ特太ゴシック体" pitchFamily="49" charset="-128"/>
              </a:rPr>
              <a:t>にご注意</a:t>
            </a:r>
            <a:r>
              <a:rPr lang="ja-JP" altLang="en-US" sz="2800" dirty="0">
                <a:latin typeface="ＤＦ特太ゴシック体" pitchFamily="49" charset="-128"/>
                <a:ea typeface="ＤＦ特太ゴシック体" pitchFamily="49" charset="-128"/>
              </a:rPr>
              <a:t>ください</a:t>
            </a:r>
            <a:r>
              <a:rPr lang="ja-JP" altLang="en-US" sz="2800" dirty="0" smtClean="0">
                <a:latin typeface="ＤＦ特太ゴシック体" pitchFamily="49" charset="-128"/>
                <a:ea typeface="ＤＦ特太ゴシック体" pitchFamily="49" charset="-128"/>
              </a:rPr>
              <a:t>。</a:t>
            </a:r>
            <a:r>
              <a:rPr lang="ja-JP" altLang="en-US" sz="2800" dirty="0">
                <a:latin typeface="ＤＦ特太ゴシック体" pitchFamily="49" charset="-128"/>
                <a:ea typeface="ＤＦ特太ゴシック体" pitchFamily="49" charset="-128"/>
              </a:rPr>
              <a:t>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016" y="3234013"/>
            <a:ext cx="6569984" cy="1502963"/>
          </a:xfrm>
          <a:prstGeom prst="rect">
            <a:avLst/>
          </a:prstGeom>
          <a:noFill/>
        </p:spPr>
        <p:txBody>
          <a:bodyPr wrap="square" lIns="34920" tIns="45714" rIns="34920" bIns="45714" rtlCol="0" anchor="ctr" anchorCtr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5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　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消費税率の引上げに際し、購入対象の方に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は「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プレミアム付商品券」が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販売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されることとなりました。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Tahoma" panose="020B0604030504040204" pitchFamily="34" charset="0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　多くの市区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町村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では、</a:t>
            </a:r>
            <a:r>
              <a:rPr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6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月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以降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に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購入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希望申請の受付が開始され、</a:t>
            </a:r>
            <a:r>
              <a:rPr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9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月下旬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以降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に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販売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Tahoma" panose="020B0604030504040204" pitchFamily="34" charset="0"/>
              </a:rPr>
              <a:t>が開始されるものと見込まれますが、以下についてご注意願います。</a:t>
            </a:r>
            <a:endParaRPr lang="ja-JP" altLang="en-US" sz="1600" dirty="0">
              <a:latin typeface="HGSｺﾞｼｯｸM" panose="020B0600000000000000" pitchFamily="50" charset="-128"/>
              <a:ea typeface="HGSｺﾞｼｯｸM" panose="020B0600000000000000" pitchFamily="50" charset="-128"/>
              <a:cs typeface="Tahoma" panose="020B060403050404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9000" y="288000"/>
            <a:ext cx="6660000" cy="9540000"/>
          </a:xfrm>
          <a:prstGeom prst="rect">
            <a:avLst/>
          </a:prstGeom>
          <a:noFill/>
          <a:ln w="114300" cmpd="tri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4" rIns="0" bIns="45714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ホームベース 7"/>
          <p:cNvSpPr/>
          <p:nvPr/>
        </p:nvSpPr>
        <p:spPr>
          <a:xfrm>
            <a:off x="332656" y="4880992"/>
            <a:ext cx="3868272" cy="468000"/>
          </a:xfrm>
          <a:prstGeom prst="homePlate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4920" tIns="34920" rIns="34920" bIns="34920" spcCol="0" rtlCol="0" anchor="ctr">
            <a:spAutoFit/>
          </a:bodyPr>
          <a:lstStyle/>
          <a:p>
            <a:endParaRPr lang="en-US" altLang="ja-JP" sz="1400" b="1" dirty="0">
              <a:ln w="635">
                <a:solidFill>
                  <a:schemeClr val="tx1"/>
                </a:solidFill>
              </a:ln>
              <a:latin typeface="ＤＦ特太ゴシック体" pitchFamily="49" charset="-128"/>
              <a:ea typeface="ＤＦ特太ゴシック体" pitchFamily="49" charset="-128"/>
            </a:endParaRPr>
          </a:p>
          <a:p>
            <a:r>
              <a:rPr lang="ja-JP" altLang="en-US" b="1" dirty="0" smtClean="0">
                <a:ln w="635">
                  <a:solidFill>
                    <a:schemeClr val="tx1"/>
                  </a:solidFill>
                </a:ln>
                <a:latin typeface="ＤＦ特太ゴシック体" pitchFamily="49" charset="-128"/>
                <a:ea typeface="ＤＦ特太ゴシック体" pitchFamily="49" charset="-128"/>
              </a:rPr>
              <a:t>「プレミアム付商品券」に関して</a:t>
            </a:r>
            <a:endParaRPr lang="en-US" altLang="ja-JP" b="1" dirty="0" smtClean="0">
              <a:ln w="635">
                <a:solidFill>
                  <a:schemeClr val="tx1"/>
                </a:solidFill>
              </a:ln>
              <a:latin typeface="ＤＦ特太ゴシック体" pitchFamily="49" charset="-128"/>
              <a:ea typeface="ＤＦ特太ゴシック体" pitchFamily="49" charset="-128"/>
            </a:endParaRPr>
          </a:p>
          <a:p>
            <a:r>
              <a:rPr lang="ja-JP" altLang="en-US" sz="1400" b="1" dirty="0" smtClean="0">
                <a:ln w="635">
                  <a:solidFill>
                    <a:schemeClr val="tx1"/>
                  </a:solidFill>
                </a:ln>
                <a:latin typeface="ＤＦ特太ゴシック体" pitchFamily="49" charset="-128"/>
                <a:ea typeface="ＤＦ特太ゴシック体" pitchFamily="49" charset="-128"/>
              </a:rPr>
              <a:t>　　　　　　</a:t>
            </a:r>
            <a:endParaRPr lang="ja-JP" altLang="en-US" sz="1400" b="1" dirty="0">
              <a:ln w="635">
                <a:solidFill>
                  <a:schemeClr val="tx1"/>
                </a:solidFill>
              </a:ln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69936" y="5673080"/>
            <a:ext cx="6318128" cy="2412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0" spcCol="0" rtlCol="0" anchor="ctr">
            <a:spAutoFit/>
          </a:bodyPr>
          <a:lstStyle/>
          <a:p>
            <a:pPr marL="177086" indent="-177086" algn="just">
              <a:lnSpc>
                <a:spcPts val="2400"/>
              </a:lnSpc>
              <a:spcBef>
                <a:spcPts val="50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●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「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プレミアム付商品券」を販売するために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、市区町村や内閣府などが手数料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などの振込を求めることは絶対にありません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marL="177086" indent="-177086" algn="just">
              <a:lnSpc>
                <a:spcPts val="2400"/>
              </a:lnSpc>
              <a:spcBef>
                <a:spcPts val="50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●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市区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町村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や内閣府などが</a:t>
            </a:r>
            <a:r>
              <a:rPr lang="en-US" altLang="ja-JP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ATM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（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銀行・コンビニなどの現金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自動支払機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）の操作をお願いすることは、絶対にありません。</a:t>
            </a:r>
            <a:endParaRPr lang="en-US" altLang="ja-JP" sz="1600" u="sng" dirty="0">
              <a:solidFill>
                <a:schemeClr val="tx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pPr marL="177086" indent="-177086" algn="just">
              <a:lnSpc>
                <a:spcPts val="2400"/>
              </a:lnSpc>
              <a:spcBef>
                <a:spcPts val="50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●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現時点で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、市区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町村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や内閣府など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が住民の皆様の世帯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構成など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の個人情報を照会すること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は絶対</a:t>
            </a:r>
            <a:r>
              <a:rPr lang="ja-JP" altLang="en-US" sz="1600" u="sng" dirty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にありません</a:t>
            </a:r>
            <a:r>
              <a:rPr lang="ja-JP" altLang="en-US" sz="1600" u="sng" dirty="0" smtClean="0">
                <a:solidFill>
                  <a:schemeClr val="tx1"/>
                </a:solidFill>
                <a:latin typeface="HGSｺﾞｼｯｸM" pitchFamily="50" charset="-128"/>
                <a:ea typeface="HGSｺﾞｼｯｸM" pitchFamily="50" charset="-128"/>
              </a:rPr>
              <a:t>。</a:t>
            </a:r>
            <a:endParaRPr lang="en-US" altLang="ja-JP" sz="1400" u="sng" dirty="0" smtClean="0">
              <a:solidFill>
                <a:schemeClr val="tx1"/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0772" y="8193360"/>
            <a:ext cx="5467299" cy="1440000"/>
          </a:xfrm>
          <a:prstGeom prst="rect">
            <a:avLst/>
          </a:prstGeom>
          <a:noFill/>
        </p:spPr>
        <p:txBody>
          <a:bodyPr wrap="square" lIns="34920" tIns="45714" rIns="34920" bIns="45714" rtlCol="0" anchor="ctr" anchorCtr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3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300" dirty="0" smtClean="0">
                <a:latin typeface="HGSｺﾞｼｯｸM" pitchFamily="50" charset="-128"/>
                <a:ea typeface="HGSｺﾞｼｯｸM" pitchFamily="50" charset="-128"/>
              </a:rPr>
              <a:t> 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ご自宅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や職場など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に市区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町村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や内閣府の職員など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をかたった電話がかかってきたり、郵便が届いたら、迷わず、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お住まいの市区町村や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最寄りの警察署（または警察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相談専用電話</a:t>
            </a:r>
            <a:r>
              <a:rPr lang="en-US" altLang="ja-JP" sz="1600" dirty="0" smtClean="0">
                <a:latin typeface="HGSｺﾞｼｯｸM" pitchFamily="50" charset="-128"/>
                <a:ea typeface="HGSｺﾞｼｯｸM" pitchFamily="50" charset="-128"/>
              </a:rPr>
              <a:t>(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♯</a:t>
            </a:r>
            <a:r>
              <a:rPr lang="en-US" altLang="ja-JP" sz="1600" dirty="0" smtClean="0">
                <a:latin typeface="HGSｺﾞｼｯｸM" pitchFamily="50" charset="-128"/>
                <a:ea typeface="HGSｺﾞｼｯｸM" pitchFamily="50" charset="-128"/>
              </a:rPr>
              <a:t>9110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)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）に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ご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連絡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ください。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54588" y="9129464"/>
            <a:ext cx="583483" cy="361625"/>
          </a:xfrm>
          <a:prstGeom prst="rect">
            <a:avLst/>
          </a:prstGeom>
          <a:noFill/>
        </p:spPr>
        <p:txBody>
          <a:bodyPr wrap="none" lIns="34920" tIns="45714" rIns="34920" bIns="45714" rtlCol="0" anchor="ctr" anchorCtr="1">
            <a:spAutoFit/>
          </a:bodyPr>
          <a:lstStyle/>
          <a:p>
            <a:pPr>
              <a:lnSpc>
                <a:spcPts val="1940"/>
              </a:lnSpc>
            </a:pPr>
            <a:r>
              <a:rPr lang="ja-JP" altLang="en-US" sz="4000" dirty="0">
                <a:latin typeface="HGSｺﾞｼｯｸM" pitchFamily="50" charset="-128"/>
                <a:ea typeface="HGSｺﾞｼｯｸM" pitchFamily="50" charset="-128"/>
              </a:rPr>
              <a:t>☎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288000" y="8481392"/>
            <a:ext cx="4428" cy="1070286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88000" y="9540000"/>
            <a:ext cx="5846774" cy="72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>
            <a:spLocks/>
          </p:cNvSpPr>
          <p:nvPr/>
        </p:nvSpPr>
        <p:spPr>
          <a:xfrm>
            <a:off x="5877352" y="8883493"/>
            <a:ext cx="720000" cy="67801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46955" y="8112"/>
            <a:ext cx="1298432" cy="200055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US" altLang="ja-JP" sz="1300" dirty="0" smtClean="0">
                <a:latin typeface="Arial" pitchFamily="34" charset="0"/>
                <a:ea typeface="HGSｺﾞｼｯｸM" pitchFamily="50" charset="-128"/>
                <a:cs typeface="Arial" pitchFamily="34" charset="0"/>
              </a:rPr>
              <a:t>【</a:t>
            </a:r>
            <a:r>
              <a:rPr lang="en-US" altLang="ja-JP" sz="1300" dirty="0">
                <a:latin typeface="Arial" pitchFamily="34" charset="0"/>
                <a:ea typeface="HGSｺﾞｼｯｸM" pitchFamily="50" charset="-128"/>
                <a:cs typeface="Arial" pitchFamily="34" charset="0"/>
              </a:rPr>
              <a:t>2019</a:t>
            </a:r>
            <a:r>
              <a:rPr lang="ja-JP" altLang="en-US" sz="1300" dirty="0" smtClean="0">
                <a:latin typeface="Arial" pitchFamily="34" charset="0"/>
                <a:ea typeface="HGSｺﾞｼｯｸM" pitchFamily="50" charset="-128"/>
                <a:cs typeface="Arial" pitchFamily="34" charset="0"/>
              </a:rPr>
              <a:t>年</a:t>
            </a:r>
            <a:r>
              <a:rPr lang="en-US" altLang="ja-JP" sz="1300" dirty="0">
                <a:latin typeface="Arial" pitchFamily="34" charset="0"/>
                <a:ea typeface="HGSｺﾞｼｯｸM" pitchFamily="50" charset="-128"/>
                <a:cs typeface="Arial" pitchFamily="34" charset="0"/>
              </a:rPr>
              <a:t>4</a:t>
            </a:r>
            <a:r>
              <a:rPr lang="ja-JP" altLang="en-US" sz="1300" dirty="0" smtClean="0">
                <a:latin typeface="Arial" pitchFamily="34" charset="0"/>
                <a:ea typeface="HGSｺﾞｼｯｸM" pitchFamily="50" charset="-128"/>
                <a:cs typeface="Arial" pitchFamily="34" charset="0"/>
              </a:rPr>
              <a:t>月版</a:t>
            </a:r>
            <a:r>
              <a:rPr lang="en-US" altLang="ja-JP" sz="1300" dirty="0" smtClean="0">
                <a:latin typeface="Arial" pitchFamily="34" charset="0"/>
                <a:ea typeface="HGSｺﾞｼｯｸM" pitchFamily="50" charset="-128"/>
                <a:cs typeface="Arial" pitchFamily="34" charset="0"/>
              </a:rPr>
              <a:t>】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1586305" y="927993"/>
            <a:ext cx="4274277" cy="9476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484784" y="1640632"/>
            <a:ext cx="5053287" cy="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24744" y="2288704"/>
            <a:ext cx="6372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60648" y="3008784"/>
            <a:ext cx="6372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円/楕円 29"/>
          <p:cNvSpPr>
            <a:spLocks noChangeAspect="1"/>
          </p:cNvSpPr>
          <p:nvPr/>
        </p:nvSpPr>
        <p:spPr>
          <a:xfrm>
            <a:off x="243797" y="416496"/>
            <a:ext cx="1240987" cy="124098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spcCol="0"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96" y="488504"/>
            <a:ext cx="390598" cy="1122244"/>
          </a:xfrm>
          <a:prstGeom prst="rect">
            <a:avLst/>
          </a:prstGeom>
        </p:spPr>
      </p:pic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74661"/>
              </p:ext>
            </p:extLst>
          </p:nvPr>
        </p:nvGraphicFramePr>
        <p:xfrm>
          <a:off x="5950222" y="451917"/>
          <a:ext cx="7191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Photo Editor 写真" r:id="rId4" imgW="561905" imgH="647619" progId="MSPhotoEd.3">
                  <p:embed/>
                </p:oleObj>
              </mc:Choice>
              <mc:Fallback>
                <p:oleObj name="Photo Editor 写真" r:id="rId4" imgW="561905" imgH="647619" progId="MSPhotoEd.3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0222" y="451917"/>
                        <a:ext cx="719138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99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101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ＤＦ特太ゴシック体</vt:lpstr>
      <vt:lpstr>HGSｺﾞｼｯｸM</vt:lpstr>
      <vt:lpstr>ＭＳ Ｐゴシック</vt:lpstr>
      <vt:lpstr>Arial</vt:lpstr>
      <vt:lpstr>Calibri</vt:lpstr>
      <vt:lpstr>Tahoma</vt:lpstr>
      <vt:lpstr>Office テーマ</vt:lpstr>
      <vt:lpstr>Photo Editor 写真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原田 耕太(harada-kouta)</dc:creator>
  <cp:lastModifiedBy>大和田 衛（特命推進室）</cp:lastModifiedBy>
  <cp:revision>68</cp:revision>
  <cp:lastPrinted>2019-04-22T00:37:51Z</cp:lastPrinted>
  <dcterms:created xsi:type="dcterms:W3CDTF">2013-10-01T05:55:44Z</dcterms:created>
  <dcterms:modified xsi:type="dcterms:W3CDTF">2019-04-24T08:07:02Z</dcterms:modified>
</cp:coreProperties>
</file>